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Jimmy to introduce presentation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d20f65d208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d20f65d208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cd4d00c4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cd4d00c4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d20f65d20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d20f65d20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d2d9faa48e_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d2d9faa48e_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d2d9faa48e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d2d9faa48e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Chelsea to introduce HJC</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d8d0796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d8d0796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Ismaail</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cd8d07961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cd8d07961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Jimmy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20f65d20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20f65d20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20f65d20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20f65d20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d20f65d20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d20f65d20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20f65d208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20f65d208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d20f65d20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d20f65d20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6" name="Shape 56"/>
        <p:cNvGrpSpPr/>
        <p:nvPr/>
      </p:nvGrpSpPr>
      <p:grpSpPr>
        <a:xfrm>
          <a:off x="0" y="0"/>
          <a:ext cx="0" cy="0"/>
          <a:chOff x="0" y="0"/>
          <a:chExt cx="0" cy="0"/>
        </a:xfrm>
      </p:grpSpPr>
      <p:sp>
        <p:nvSpPr>
          <p:cNvPr id="57" name="Google Shape;57;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8" name="Google Shape;58;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6" name="Google Shape;26;p4"/>
          <p:cNvPicPr preferRelativeResize="0"/>
          <p:nvPr/>
        </p:nvPicPr>
        <p:blipFill rotWithShape="1">
          <a:blip r:embed="rId2">
            <a:alphaModFix/>
          </a:blip>
          <a:srcRect b="14091" l="22872" r="20004" t="14084"/>
          <a:stretch/>
        </p:blipFill>
        <p:spPr>
          <a:xfrm>
            <a:off x="8088325" y="4222950"/>
            <a:ext cx="1055675" cy="920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sp>
        <p:nvSpPr>
          <p:cNvPr id="28" name="Google Shape;28;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0" name="Google Shape;30;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3" name="Google Shape;33;p5"/>
          <p:cNvPicPr preferRelativeResize="0"/>
          <p:nvPr/>
        </p:nvPicPr>
        <p:blipFill rotWithShape="1">
          <a:blip r:embed="rId2">
            <a:alphaModFix/>
          </a:blip>
          <a:srcRect b="14091" l="22872" r="20004" t="14084"/>
          <a:stretch/>
        </p:blipFill>
        <p:spPr>
          <a:xfrm>
            <a:off x="8088325" y="4222925"/>
            <a:ext cx="1055675" cy="92057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1" name="Google Shape;41;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2" name="Google Shape;4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3" name="Shape 43"/>
        <p:cNvGrpSpPr/>
        <p:nvPr/>
      </p:nvGrpSpPr>
      <p:grpSpPr>
        <a:xfrm>
          <a:off x="0" y="0"/>
          <a:ext cx="0" cy="0"/>
          <a:chOff x="0" y="0"/>
          <a:chExt cx="0" cy="0"/>
        </a:xfrm>
      </p:grpSpPr>
      <p:sp>
        <p:nvSpPr>
          <p:cNvPr id="44" name="Google Shape;44;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9" name="Google Shape;49;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50" name="Google Shape;50;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311700" y="259700"/>
            <a:ext cx="8520600" cy="128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t>Community Ownership and the Charlotte 2040 Comprehensive Plan:</a:t>
            </a:r>
            <a:endParaRPr u="sng"/>
          </a:p>
          <a:p>
            <a:pPr indent="0" lvl="0" marL="0" rtl="0" algn="l">
              <a:spcBef>
                <a:spcPts val="0"/>
              </a:spcBef>
              <a:spcAft>
                <a:spcPts val="0"/>
              </a:spcAft>
              <a:buNone/>
            </a:pPr>
            <a:r>
              <a:rPr lang="en"/>
              <a:t>A Community Conversation </a:t>
            </a:r>
            <a:endParaRPr/>
          </a:p>
        </p:txBody>
      </p:sp>
      <p:sp>
        <p:nvSpPr>
          <p:cNvPr id="67" name="Google Shape;67;p13"/>
          <p:cNvSpPr txBox="1"/>
          <p:nvPr>
            <p:ph idx="1" type="subTitle"/>
          </p:nvPr>
        </p:nvSpPr>
        <p:spPr>
          <a:xfrm>
            <a:off x="311700" y="2134250"/>
            <a:ext cx="5759700" cy="534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sz="2000">
                <a:solidFill>
                  <a:schemeClr val="dk2"/>
                </a:solidFill>
                <a:latin typeface="Merriweather"/>
                <a:ea typeface="Merriweather"/>
                <a:cs typeface="Merriweather"/>
                <a:sym typeface="Merriweather"/>
              </a:rPr>
              <a:t>Hosted by the </a:t>
            </a:r>
            <a:r>
              <a:rPr lang="en" sz="2000">
                <a:solidFill>
                  <a:schemeClr val="dk2"/>
                </a:solidFill>
                <a:latin typeface="Merriweather"/>
                <a:ea typeface="Merriweather"/>
                <a:cs typeface="Merriweather"/>
                <a:sym typeface="Merriweather"/>
              </a:rPr>
              <a:t>Housing Justice Coalition</a:t>
            </a:r>
            <a:endParaRPr sz="2000">
              <a:solidFill>
                <a:schemeClr val="dk2"/>
              </a:solidFill>
              <a:latin typeface="Merriweather"/>
              <a:ea typeface="Merriweather"/>
              <a:cs typeface="Merriweather"/>
              <a:sym typeface="Merriweather"/>
            </a:endParaRPr>
          </a:p>
        </p:txBody>
      </p:sp>
      <p:pic>
        <p:nvPicPr>
          <p:cNvPr id="68" name="Google Shape;68;p13"/>
          <p:cNvPicPr preferRelativeResize="0"/>
          <p:nvPr/>
        </p:nvPicPr>
        <p:blipFill rotWithShape="1">
          <a:blip r:embed="rId3">
            <a:alphaModFix/>
          </a:blip>
          <a:srcRect b="14091" l="22872" r="20004" t="14084"/>
          <a:stretch/>
        </p:blipFill>
        <p:spPr>
          <a:xfrm>
            <a:off x="391325" y="2571750"/>
            <a:ext cx="1470733" cy="1282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against CBAs and strengthening community input and ownership? </a:t>
            </a:r>
            <a:endParaRPr/>
          </a:p>
        </p:txBody>
      </p:sp>
      <p:sp>
        <p:nvSpPr>
          <p:cNvPr id="126" name="Google Shape;126;p22"/>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lang="en" sz="1700"/>
              <a:t>The Real Estate and Building Industry Coalition (REBIC) </a:t>
            </a:r>
            <a:endParaRPr sz="1700"/>
          </a:p>
          <a:p>
            <a:pPr indent="-336550" lvl="1" marL="914400" rtl="0" algn="l">
              <a:spcBef>
                <a:spcPts val="0"/>
              </a:spcBef>
              <a:spcAft>
                <a:spcPts val="0"/>
              </a:spcAft>
              <a:buSzPts val="1700"/>
              <a:buChar char="○"/>
            </a:pPr>
            <a:r>
              <a:rPr lang="en" sz="1700" u="sng"/>
              <a:t>Members include: </a:t>
            </a:r>
            <a:endParaRPr sz="1700" u="sng"/>
          </a:p>
          <a:p>
            <a:pPr indent="-336550" lvl="1" marL="914400" rtl="0" algn="l">
              <a:spcBef>
                <a:spcPts val="0"/>
              </a:spcBef>
              <a:spcAft>
                <a:spcPts val="0"/>
              </a:spcAft>
              <a:buSzPts val="1700"/>
              <a:buChar char="○"/>
            </a:pPr>
            <a:r>
              <a:rPr lang="en" sz="1700"/>
              <a:t>Greater Charlotte Apartment Association (GCAA)</a:t>
            </a:r>
            <a:endParaRPr sz="1700"/>
          </a:p>
          <a:p>
            <a:pPr indent="-336550" lvl="1" marL="914400" rtl="0" algn="l">
              <a:spcBef>
                <a:spcPts val="0"/>
              </a:spcBef>
              <a:spcAft>
                <a:spcPts val="0"/>
              </a:spcAft>
              <a:buSzPts val="1700"/>
              <a:buChar char="○"/>
            </a:pPr>
            <a:r>
              <a:rPr lang="en" sz="1700"/>
              <a:t>NAIOP</a:t>
            </a:r>
            <a:endParaRPr sz="1700"/>
          </a:p>
          <a:p>
            <a:pPr indent="-336550" lvl="1" marL="914400" rtl="0" algn="l">
              <a:spcBef>
                <a:spcPts val="0"/>
              </a:spcBef>
              <a:spcAft>
                <a:spcPts val="0"/>
              </a:spcAft>
              <a:buSzPts val="1700"/>
              <a:buChar char="○"/>
            </a:pPr>
            <a:r>
              <a:rPr lang="en" sz="1700"/>
              <a:t>Canopy Realtor Association</a:t>
            </a:r>
            <a:endParaRPr sz="1700"/>
          </a:p>
          <a:p>
            <a:pPr indent="-336550" lvl="1" marL="914400" rtl="0" algn="l">
              <a:spcBef>
                <a:spcPts val="0"/>
              </a:spcBef>
              <a:spcAft>
                <a:spcPts val="0"/>
              </a:spcAft>
              <a:buSzPts val="1700"/>
              <a:buChar char="○"/>
            </a:pPr>
            <a:r>
              <a:rPr lang="en" sz="1700"/>
              <a:t>Greater Charlotte Homebuilders Association</a:t>
            </a:r>
            <a:endParaRPr sz="1700"/>
          </a:p>
          <a:p>
            <a:pPr indent="-336550" lvl="1" marL="914400" rtl="0" algn="l">
              <a:spcBef>
                <a:spcPts val="0"/>
              </a:spcBef>
              <a:spcAft>
                <a:spcPts val="0"/>
              </a:spcAft>
              <a:buSzPts val="1700"/>
              <a:buChar char="○"/>
            </a:pPr>
            <a:r>
              <a:rPr lang="en" sz="1700"/>
              <a:t>Charlotte Region Commercial Board of Realtors </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animEffect filter="fade" transition="in">
                                      <p:cBhvr>
                                        <p:cTn dur="1000"/>
                                        <p:tgtEl>
                                          <p:spTgt spid="1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animEffect filter="fade" transition="in">
                                      <p:cBhvr>
                                        <p:cTn dur="1000"/>
                                        <p:tgtEl>
                                          <p:spTgt spid="1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animEffect filter="fade" transition="in">
                                      <p:cBhvr>
                                        <p:cTn dur="1000"/>
                                        <p:tgtEl>
                                          <p:spTgt spid="1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animEffect filter="fade" transition="in">
                                      <p:cBhvr>
                                        <p:cTn dur="1000"/>
                                        <p:tgtEl>
                                          <p:spTgt spid="12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4" st="4"/>
                                            </p:txEl>
                                          </p:spTgt>
                                        </p:tgtEl>
                                        <p:attrNameLst>
                                          <p:attrName>style.visibility</p:attrName>
                                        </p:attrNameLst>
                                      </p:cBhvr>
                                      <p:to>
                                        <p:strVal val="visible"/>
                                      </p:to>
                                    </p:set>
                                    <p:animEffect filter="fade" transition="in">
                                      <p:cBhvr>
                                        <p:cTn dur="1000"/>
                                        <p:tgtEl>
                                          <p:spTgt spid="12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5" st="5"/>
                                            </p:txEl>
                                          </p:spTgt>
                                        </p:tgtEl>
                                        <p:attrNameLst>
                                          <p:attrName>style.visibility</p:attrName>
                                        </p:attrNameLst>
                                      </p:cBhvr>
                                      <p:to>
                                        <p:strVal val="visible"/>
                                      </p:to>
                                    </p:set>
                                    <p:animEffect filter="fade" transition="in">
                                      <p:cBhvr>
                                        <p:cTn dur="1000"/>
                                        <p:tgtEl>
                                          <p:spTgt spid="12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6" st="6"/>
                                            </p:txEl>
                                          </p:spTgt>
                                        </p:tgtEl>
                                        <p:attrNameLst>
                                          <p:attrName>style.visibility</p:attrName>
                                        </p:attrNameLst>
                                      </p:cBhvr>
                                      <p:to>
                                        <p:strVal val="visible"/>
                                      </p:to>
                                    </p:set>
                                    <p:animEffect filter="fade" transition="in">
                                      <p:cBhvr>
                                        <p:cTn dur="1000"/>
                                        <p:tgtEl>
                                          <p:spTgt spid="12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24050"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Misinformation about CBAs</a:t>
            </a:r>
            <a:endParaRPr/>
          </a:p>
        </p:txBody>
      </p:sp>
      <p:sp>
        <p:nvSpPr>
          <p:cNvPr id="132" name="Google Shape;132;p23"/>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Many within development lobby are claiming that CBAs are illegal. It is part of their talking points of what not to include in the 2040 Plan. </a:t>
            </a:r>
            <a:endParaRPr/>
          </a:p>
          <a:p>
            <a:pPr indent="0" lvl="0" marL="0" rtl="0" algn="l">
              <a:spcBef>
                <a:spcPts val="1200"/>
              </a:spcBef>
              <a:spcAft>
                <a:spcPts val="0"/>
              </a:spcAft>
              <a:buNone/>
            </a:pPr>
            <a:r>
              <a:t/>
            </a:r>
            <a:endParaRPr/>
          </a:p>
          <a:p>
            <a:pPr indent="-311150" lvl="0" marL="457200" rtl="0" algn="l">
              <a:spcBef>
                <a:spcPts val="1200"/>
              </a:spcBef>
              <a:spcAft>
                <a:spcPts val="0"/>
              </a:spcAft>
              <a:buSzPts val="1300"/>
              <a:buChar char="●"/>
            </a:pPr>
            <a:r>
              <a:rPr lang="en"/>
              <a:t>CBAs are not illegal. These are private contracts between developers and communities, etc. Example of Public Benefits Table is demonstrative of fact that they are being utilized in the state of North Carolina. </a:t>
            </a:r>
            <a:endParaRPr/>
          </a:p>
          <a:p>
            <a:pPr indent="0" lvl="0" marL="457200" rtl="0" algn="l">
              <a:spcBef>
                <a:spcPts val="1200"/>
              </a:spcBef>
              <a:spcAft>
                <a:spcPts val="0"/>
              </a:spcAft>
              <a:buNone/>
            </a:pPr>
            <a:r>
              <a:t/>
            </a:r>
            <a:endParaRPr/>
          </a:p>
          <a:p>
            <a:pPr indent="-311150" lvl="0" marL="457200" rtl="0" algn="l">
              <a:spcBef>
                <a:spcPts val="1200"/>
              </a:spcBef>
              <a:spcAft>
                <a:spcPts val="0"/>
              </a:spcAft>
              <a:buSzPts val="1300"/>
              <a:buChar char="●"/>
            </a:pPr>
            <a:r>
              <a:rPr lang="en"/>
              <a:t>CBAs are also being utilized in Charlotte but are not referenced under that name. (ie Ballantyne redevelopment, Brooklyn redevelopment, Eastland)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animEffect filter="fade" transition="in">
                                      <p:cBhvr>
                                        <p:cTn dur="1000"/>
                                        <p:tgtEl>
                                          <p:spTgt spid="1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animEffect filter="fade" transition="in">
                                      <p:cBhvr>
                                        <p:cTn dur="1000"/>
                                        <p:tgtEl>
                                          <p:spTgt spid="1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animEffect filter="fade" transition="in">
                                      <p:cBhvr>
                                        <p:cTn dur="1000"/>
                                        <p:tgtEl>
                                          <p:spTgt spid="1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3" st="3"/>
                                            </p:txEl>
                                          </p:spTgt>
                                        </p:tgtEl>
                                        <p:attrNameLst>
                                          <p:attrName>style.visibility</p:attrName>
                                        </p:attrNameLst>
                                      </p:cBhvr>
                                      <p:to>
                                        <p:strVal val="visible"/>
                                      </p:to>
                                    </p:set>
                                    <p:animEffect filter="fade" transition="in">
                                      <p:cBhvr>
                                        <p:cTn dur="1000"/>
                                        <p:tgtEl>
                                          <p:spTgt spid="1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4" st="4"/>
                                            </p:txEl>
                                          </p:spTgt>
                                        </p:tgtEl>
                                        <p:attrNameLst>
                                          <p:attrName>style.visibility</p:attrName>
                                        </p:attrNameLst>
                                      </p:cBhvr>
                                      <p:to>
                                        <p:strVal val="visible"/>
                                      </p:to>
                                    </p:set>
                                    <p:animEffect filter="fade" transition="in">
                                      <p:cBhvr>
                                        <p:cTn dur="1000"/>
                                        <p:tgtEl>
                                          <p:spTgt spid="13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NEXT STEPS </a:t>
            </a:r>
            <a:endParaRPr/>
          </a:p>
        </p:txBody>
      </p:sp>
      <p:sp>
        <p:nvSpPr>
          <p:cNvPr id="138" name="Google Shape;138;p24"/>
          <p:cNvSpPr txBox="1"/>
          <p:nvPr>
            <p:ph idx="1" type="body"/>
          </p:nvPr>
        </p:nvSpPr>
        <p:spPr>
          <a:xfrm>
            <a:off x="3801725" y="1686675"/>
            <a:ext cx="4654500" cy="28953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Send Legal Memo to City Council, City Staff</a:t>
            </a:r>
            <a:endParaRPr/>
          </a:p>
          <a:p>
            <a:pPr indent="-311150" lvl="0" marL="457200" rtl="0" algn="l">
              <a:spcBef>
                <a:spcPts val="1000"/>
              </a:spcBef>
              <a:spcAft>
                <a:spcPts val="0"/>
              </a:spcAft>
              <a:buSzPts val="1300"/>
              <a:buChar char="●"/>
            </a:pPr>
            <a:r>
              <a:rPr lang="en"/>
              <a:t>Attend City’s Workforce and Economic Development Committee Meeting at 12:00 PM on 4/21/21</a:t>
            </a:r>
            <a:endParaRPr/>
          </a:p>
          <a:p>
            <a:pPr indent="-311150" lvl="0" marL="457200" rtl="0" algn="l">
              <a:spcBef>
                <a:spcPts val="1000"/>
              </a:spcBef>
              <a:spcAft>
                <a:spcPts val="0"/>
              </a:spcAft>
              <a:buSzPts val="1300"/>
              <a:buChar char="●"/>
            </a:pPr>
            <a:r>
              <a:rPr lang="en"/>
              <a:t>Attend Town Hall about CBAs on 4/22/21 at 5:30 PM</a:t>
            </a:r>
            <a:endParaRPr/>
          </a:p>
          <a:p>
            <a:pPr indent="-311150" lvl="0" marL="457200" rtl="0" algn="l">
              <a:spcBef>
                <a:spcPts val="1000"/>
              </a:spcBef>
              <a:spcAft>
                <a:spcPts val="0"/>
              </a:spcAft>
              <a:buSzPts val="1300"/>
              <a:buChar char="●"/>
            </a:pPr>
            <a:r>
              <a:rPr lang="en"/>
              <a:t>Join HJC</a:t>
            </a:r>
            <a:endParaRPr/>
          </a:p>
          <a:p>
            <a:pPr indent="-311150" lvl="0" marL="457200" rtl="0" algn="l">
              <a:spcBef>
                <a:spcPts val="1000"/>
              </a:spcBef>
              <a:spcAft>
                <a:spcPts val="0"/>
              </a:spcAft>
              <a:buSzPts val="1300"/>
              <a:buChar char="●"/>
            </a:pPr>
            <a:r>
              <a:rPr lang="en"/>
              <a:t>Join CBC</a:t>
            </a:r>
            <a:endParaRPr/>
          </a:p>
          <a:p>
            <a:pPr indent="-311150" lvl="0" marL="457200" rtl="0" algn="l">
              <a:spcBef>
                <a:spcPts val="1000"/>
              </a:spcBef>
              <a:spcAft>
                <a:spcPts val="1000"/>
              </a:spcAft>
              <a:buSzPts val="1300"/>
              <a:buChar char="●"/>
            </a:pPr>
            <a:r>
              <a:rPr lang="en"/>
              <a:t>Where We’ve Been Podcast Episode</a:t>
            </a:r>
            <a:endParaRPr/>
          </a:p>
        </p:txBody>
      </p:sp>
      <p:pic>
        <p:nvPicPr>
          <p:cNvPr id="139" name="Google Shape;139;p24"/>
          <p:cNvPicPr preferRelativeResize="0"/>
          <p:nvPr/>
        </p:nvPicPr>
        <p:blipFill>
          <a:blip r:embed="rId3">
            <a:alphaModFix/>
          </a:blip>
          <a:stretch>
            <a:fillRect/>
          </a:stretch>
        </p:blipFill>
        <p:spPr>
          <a:xfrm>
            <a:off x="459925" y="1686675"/>
            <a:ext cx="3259300" cy="2518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Effect filter="fade" transition="in">
                                      <p:cBhvr>
                                        <p:cTn dur="1000"/>
                                        <p:tgtEl>
                                          <p:spTgt spid="1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Effect filter="fade" transition="in">
                                      <p:cBhvr>
                                        <p:cTn dur="1000"/>
                                        <p:tgtEl>
                                          <p:spTgt spid="1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Effect filter="fade" transition="in">
                                      <p:cBhvr>
                                        <p:cTn dur="1000"/>
                                        <p:tgtEl>
                                          <p:spTgt spid="1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Effect filter="fade" transition="in">
                                      <p:cBhvr>
                                        <p:cTn dur="1000"/>
                                        <p:tgtEl>
                                          <p:spTgt spid="13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4" st="4"/>
                                            </p:txEl>
                                          </p:spTgt>
                                        </p:tgtEl>
                                        <p:attrNameLst>
                                          <p:attrName>style.visibility</p:attrName>
                                        </p:attrNameLst>
                                      </p:cBhvr>
                                      <p:to>
                                        <p:strVal val="visible"/>
                                      </p:to>
                                    </p:set>
                                    <p:animEffect filter="fade" transition="in">
                                      <p:cBhvr>
                                        <p:cTn dur="1000"/>
                                        <p:tgtEl>
                                          <p:spTgt spid="13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5" st="5"/>
                                            </p:txEl>
                                          </p:spTgt>
                                        </p:tgtEl>
                                        <p:attrNameLst>
                                          <p:attrName>style.visibility</p:attrName>
                                        </p:attrNameLst>
                                      </p:cBhvr>
                                      <p:to>
                                        <p:strVal val="visible"/>
                                      </p:to>
                                    </p:set>
                                    <p:animEffect filter="fade" transition="in">
                                      <p:cBhvr>
                                        <p:cTn dur="1000"/>
                                        <p:tgtEl>
                                          <p:spTgt spid="13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Q&amp;A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Housing Justice Coalition:</a:t>
            </a:r>
            <a:endParaRPr/>
          </a:p>
          <a:p>
            <a:pPr indent="0" lvl="0" marL="0" rtl="0" algn="l">
              <a:spcBef>
                <a:spcPts val="0"/>
              </a:spcBef>
              <a:spcAft>
                <a:spcPts val="0"/>
              </a:spcAft>
              <a:buNone/>
            </a:pPr>
            <a:r>
              <a:rPr lang="en"/>
              <a:t>Who we are</a:t>
            </a:r>
            <a:endParaRPr/>
          </a:p>
        </p:txBody>
      </p:sp>
      <p:sp>
        <p:nvSpPr>
          <p:cNvPr id="74" name="Google Shape;74;p1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Charlotte Housing Justice Coalition is an organization dedicated to the belief, policy, and practice of </a:t>
            </a:r>
            <a:r>
              <a:rPr i="1" lang="en"/>
              <a:t>Housing as a Human Right.</a:t>
            </a:r>
            <a:r>
              <a:rPr lang="en"/>
              <a:t> </a:t>
            </a:r>
            <a:endParaRPr/>
          </a:p>
          <a:p>
            <a:pPr indent="0" lvl="0" marL="0" rtl="0" algn="l">
              <a:spcBef>
                <a:spcPts val="1200"/>
              </a:spcBef>
              <a:spcAft>
                <a:spcPts val="0"/>
              </a:spcAft>
              <a:buNone/>
            </a:pPr>
            <a:r>
              <a:rPr lang="en"/>
              <a:t>This commitment to housing as a fundamental right for all people informs our research, activism, advocacy, and organizing.</a:t>
            </a:r>
            <a:endParaRPr/>
          </a:p>
          <a:p>
            <a:pPr indent="-311150" lvl="0" marL="457200" rtl="0" algn="l">
              <a:spcBef>
                <a:spcPts val="1200"/>
              </a:spcBef>
              <a:spcAft>
                <a:spcPts val="0"/>
              </a:spcAft>
              <a:buSzPts val="1300"/>
              <a:buChar char="●"/>
            </a:pPr>
            <a:r>
              <a:rPr lang="en"/>
              <a:t>Policy committee</a:t>
            </a:r>
            <a:endParaRPr/>
          </a:p>
          <a:p>
            <a:pPr indent="-311150" lvl="0" marL="457200" rtl="0" algn="l">
              <a:spcBef>
                <a:spcPts val="0"/>
              </a:spcBef>
              <a:spcAft>
                <a:spcPts val="0"/>
              </a:spcAft>
              <a:buSzPts val="1300"/>
              <a:buChar char="●"/>
            </a:pPr>
            <a:r>
              <a:rPr lang="en"/>
              <a:t>Political education</a:t>
            </a:r>
            <a:endParaRPr/>
          </a:p>
          <a:p>
            <a:pPr indent="-311150" lvl="0" marL="457200" rtl="0" algn="l">
              <a:spcBef>
                <a:spcPts val="0"/>
              </a:spcBef>
              <a:spcAft>
                <a:spcPts val="0"/>
              </a:spcAft>
              <a:buSzPts val="1300"/>
              <a:buChar char="●"/>
            </a:pPr>
            <a:r>
              <a:rPr lang="en"/>
              <a:t>Media outreach and messaging</a:t>
            </a:r>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animEffect filter="fade" transition="in">
                                      <p:cBhvr>
                                        <p:cTn dur="1000"/>
                                        <p:tgtEl>
                                          <p:spTgt spid="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animEffect filter="fade" transition="in">
                                      <p:cBhvr>
                                        <p:cTn dur="1000"/>
                                        <p:tgtEl>
                                          <p:spTgt spid="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animEffect filter="fade" transition="in">
                                      <p:cBhvr>
                                        <p:cTn dur="1000"/>
                                        <p:tgtEl>
                                          <p:spTgt spid="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animEffect filter="fade" transition="in">
                                      <p:cBhvr>
                                        <p:cTn dur="1000"/>
                                        <p:tgtEl>
                                          <p:spTgt spid="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4" st="4"/>
                                            </p:txEl>
                                          </p:spTgt>
                                        </p:tgtEl>
                                        <p:attrNameLst>
                                          <p:attrName>style.visibility</p:attrName>
                                        </p:attrNameLst>
                                      </p:cBhvr>
                                      <p:to>
                                        <p:strVal val="visible"/>
                                      </p:to>
                                    </p:set>
                                    <p:animEffect filter="fade" transition="in">
                                      <p:cBhvr>
                                        <p:cTn dur="1000"/>
                                        <p:tgtEl>
                                          <p:spTgt spid="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5" st="5"/>
                                            </p:txEl>
                                          </p:spTgt>
                                        </p:tgtEl>
                                        <p:attrNameLst>
                                          <p:attrName>style.visibility</p:attrName>
                                        </p:attrNameLst>
                                      </p:cBhvr>
                                      <p:to>
                                        <p:strVal val="visible"/>
                                      </p:to>
                                    </p:set>
                                    <p:animEffect filter="fade" transition="in">
                                      <p:cBhvr>
                                        <p:cTn dur="1000"/>
                                        <p:tgtEl>
                                          <p:spTgt spid="7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Charlotte 2040 Comprehensive Plan</a:t>
            </a:r>
            <a:endParaRPr/>
          </a:p>
        </p:txBody>
      </p:sp>
      <p:sp>
        <p:nvSpPr>
          <p:cNvPr id="80" name="Google Shape;80;p15"/>
          <p:cNvSpPr txBox="1"/>
          <p:nvPr>
            <p:ph idx="1" type="body"/>
          </p:nvPr>
        </p:nvSpPr>
        <p:spPr>
          <a:xfrm>
            <a:off x="4644675" y="1382875"/>
            <a:ext cx="4166400" cy="3216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the Charlotte 2040 Comprehensive Plan? </a:t>
            </a:r>
            <a:endParaRPr/>
          </a:p>
          <a:p>
            <a:pPr indent="-311150" lvl="0" marL="457200" rtl="0" algn="l">
              <a:spcBef>
                <a:spcPts val="1200"/>
              </a:spcBef>
              <a:spcAft>
                <a:spcPts val="0"/>
              </a:spcAft>
              <a:buSzPts val="1300"/>
              <a:buChar char="●"/>
            </a:pPr>
            <a:r>
              <a:rPr lang="en"/>
              <a:t>The Charlotte 2040 Comprehensive Plan or, Charlotte 2040, is a sweeping vision that will decide how Charlotte grows for the next two decades.</a:t>
            </a:r>
            <a:endParaRPr/>
          </a:p>
          <a:p>
            <a:pPr indent="-311150" lvl="0" marL="457200" rtl="0" algn="l">
              <a:spcBef>
                <a:spcPts val="1000"/>
              </a:spcBef>
              <a:spcAft>
                <a:spcPts val="0"/>
              </a:spcAft>
              <a:buSzPts val="1300"/>
              <a:buChar char="●"/>
            </a:pPr>
            <a:r>
              <a:rPr lang="en"/>
              <a:t>It started after a conversation about updating the Unified Development Ordinance (UDO) back in 2016. The UDO sets the zoning regulations for the City. City Planner Taiwo Jaiyeoba decided then that the City needed to have a policy vision before updating its UDO. </a:t>
            </a:r>
            <a:endParaRPr/>
          </a:p>
        </p:txBody>
      </p:sp>
      <p:pic>
        <p:nvPicPr>
          <p:cNvPr id="81" name="Google Shape;81;p15"/>
          <p:cNvPicPr preferRelativeResize="0"/>
          <p:nvPr/>
        </p:nvPicPr>
        <p:blipFill>
          <a:blip r:embed="rId3">
            <a:alphaModFix/>
          </a:blip>
          <a:stretch>
            <a:fillRect/>
          </a:stretch>
        </p:blipFill>
        <p:spPr>
          <a:xfrm>
            <a:off x="4663513" y="500925"/>
            <a:ext cx="4128727" cy="6370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0" st="0"/>
                                            </p:txEl>
                                          </p:spTgt>
                                        </p:tgtEl>
                                        <p:attrNameLst>
                                          <p:attrName>style.visibility</p:attrName>
                                        </p:attrNameLst>
                                      </p:cBhvr>
                                      <p:to>
                                        <p:strVal val="visible"/>
                                      </p:to>
                                    </p:set>
                                    <p:animEffect filter="fade" transition="in">
                                      <p:cBhvr>
                                        <p:cTn dur="1000"/>
                                        <p:tgtEl>
                                          <p:spTgt spid="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1" st="1"/>
                                            </p:txEl>
                                          </p:spTgt>
                                        </p:tgtEl>
                                        <p:attrNameLst>
                                          <p:attrName>style.visibility</p:attrName>
                                        </p:attrNameLst>
                                      </p:cBhvr>
                                      <p:to>
                                        <p:strVal val="visible"/>
                                      </p:to>
                                    </p:set>
                                    <p:animEffect filter="fade" transition="in">
                                      <p:cBhvr>
                                        <p:cTn dur="1000"/>
                                        <p:tgtEl>
                                          <p:spTgt spid="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xEl>
                                              <p:pRg end="2" st="2"/>
                                            </p:txEl>
                                          </p:spTgt>
                                        </p:tgtEl>
                                        <p:attrNameLst>
                                          <p:attrName>style.visibility</p:attrName>
                                        </p:attrNameLst>
                                      </p:cBhvr>
                                      <p:to>
                                        <p:strVal val="visible"/>
                                      </p:to>
                                    </p:set>
                                    <p:animEffect filter="fade" transition="in">
                                      <p:cBhvr>
                                        <p:cTn dur="1000"/>
                                        <p:tgtEl>
                                          <p:spTgt spid="8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25" y="294325"/>
            <a:ext cx="8520600" cy="830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does Charlotte 2040 mean for me and my community? </a:t>
            </a:r>
            <a:endParaRPr/>
          </a:p>
        </p:txBody>
      </p:sp>
      <p:sp>
        <p:nvSpPr>
          <p:cNvPr id="87" name="Google Shape;87;p16"/>
          <p:cNvSpPr txBox="1"/>
          <p:nvPr>
            <p:ph idx="1" type="body"/>
          </p:nvPr>
        </p:nvSpPr>
        <p:spPr>
          <a:xfrm>
            <a:off x="311700" y="1505750"/>
            <a:ext cx="39999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adoption of Charlotte 2040, set for a vote by Charlotte City Council on June 30th, will start a process by </a:t>
            </a:r>
            <a:r>
              <a:rPr lang="en"/>
              <a:t>which</a:t>
            </a:r>
            <a:r>
              <a:rPr lang="en"/>
              <a:t> the City will release a draft of the new UDO, work with neighborhoods to establish “place types” and then create brand new zoning districts based off of those place types. UDO, place types and zoning districts are set for an adoption vote in early 2022. </a:t>
            </a:r>
            <a:endParaRPr/>
          </a:p>
        </p:txBody>
      </p:sp>
      <p:sp>
        <p:nvSpPr>
          <p:cNvPr id="88" name="Google Shape;88;p16"/>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 a result, rezonings will be much less frequent and based on how the City has designated Place Types, it will offer some level of predictability in development. </a:t>
            </a:r>
            <a:endParaRPr/>
          </a:p>
          <a:p>
            <a:pPr indent="0" lvl="0" marL="0" rtl="0" algn="l">
              <a:spcBef>
                <a:spcPts val="1200"/>
              </a:spcBef>
              <a:spcAft>
                <a:spcPts val="1200"/>
              </a:spcAft>
              <a:buNone/>
            </a:pPr>
            <a:r>
              <a:rPr lang="en"/>
              <a:t>However, the creation of these zoning districts are designed so that much more development can be built “by-right” meaning that developers can build whatever they want as long as it meets the new, streamlined zoning requirements.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Effect filter="fade" transition="in">
                                      <p:cBhvr>
                                        <p:cTn dur="1000"/>
                                        <p:tgtEl>
                                          <p:spTgt spid="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xEl>
                                              <p:pRg end="0" st="0"/>
                                            </p:txEl>
                                          </p:spTgt>
                                        </p:tgtEl>
                                        <p:attrNameLst>
                                          <p:attrName>style.visibility</p:attrName>
                                        </p:attrNameLst>
                                      </p:cBhvr>
                                      <p:to>
                                        <p:strVal val="visible"/>
                                      </p:to>
                                    </p:set>
                                    <p:animEffect filter="fade" transition="in">
                                      <p:cBhvr>
                                        <p:cTn dur="1000"/>
                                        <p:tgtEl>
                                          <p:spTgt spid="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xEl>
                                              <p:pRg end="1" st="1"/>
                                            </p:txEl>
                                          </p:spTgt>
                                        </p:tgtEl>
                                        <p:attrNameLst>
                                          <p:attrName>style.visibility</p:attrName>
                                        </p:attrNameLst>
                                      </p:cBhvr>
                                      <p:to>
                                        <p:strVal val="visible"/>
                                      </p:to>
                                    </p:set>
                                    <p:animEffect filter="fade" transition="in">
                                      <p:cBhvr>
                                        <p:cTn dur="1000"/>
                                        <p:tgtEl>
                                          <p:spTgt spid="8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If developers are able to build more “by-right,” where is the community leverage? </a:t>
            </a:r>
            <a:endParaRPr/>
          </a:p>
        </p:txBody>
      </p:sp>
      <p:sp>
        <p:nvSpPr>
          <p:cNvPr id="94" name="Google Shape;94;p17"/>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Charlotte 2040 Plan, as currently written, is woefully unable to answer this question. While there are mentions of using community benefits </a:t>
            </a:r>
            <a:r>
              <a:rPr lang="en"/>
              <a:t>agreements</a:t>
            </a:r>
            <a:r>
              <a:rPr lang="en"/>
              <a:t> (CBAs)  and “historical overlay” districts (Goal 1 and Goal 5, respectively), the City has no concrete policy plans to enact these items during the implementation process after the Plan is voted into adoption by Council. </a:t>
            </a:r>
            <a:endParaRPr/>
          </a:p>
          <a:p>
            <a:pPr indent="0" lvl="0" marL="0" rtl="0" algn="l">
              <a:spcBef>
                <a:spcPts val="1200"/>
              </a:spcBef>
              <a:spcAft>
                <a:spcPts val="1200"/>
              </a:spcAft>
              <a:buNone/>
            </a:pPr>
            <a:r>
              <a:rPr lang="en"/>
              <a:t>In order for this Plan to live up to some of its aspirational goals around equity, there needs to be stronger </a:t>
            </a:r>
            <a:r>
              <a:rPr lang="en"/>
              <a:t>language</a:t>
            </a:r>
            <a:r>
              <a:rPr lang="en"/>
              <a:t> around CBAs specifically that allows communities a mechanism to guide development decisions and actually open up space for communities under the threat of displacement to decide how they want spaces to be developed.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0" st="0"/>
                                            </p:txEl>
                                          </p:spTgt>
                                        </p:tgtEl>
                                        <p:attrNameLst>
                                          <p:attrName>style.visibility</p:attrName>
                                        </p:attrNameLst>
                                      </p:cBhvr>
                                      <p:to>
                                        <p:strVal val="visible"/>
                                      </p:to>
                                    </p:set>
                                    <p:animEffect filter="fade" transition="in">
                                      <p:cBhvr>
                                        <p:cTn dur="1000"/>
                                        <p:tgtEl>
                                          <p:spTgt spid="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1" st="1"/>
                                            </p:txEl>
                                          </p:spTgt>
                                        </p:tgtEl>
                                        <p:attrNameLst>
                                          <p:attrName>style.visibility</p:attrName>
                                        </p:attrNameLst>
                                      </p:cBhvr>
                                      <p:to>
                                        <p:strVal val="visible"/>
                                      </p:to>
                                    </p:set>
                                    <p:animEffect filter="fade" transition="in">
                                      <p:cBhvr>
                                        <p:cTn dur="1000"/>
                                        <p:tgtEl>
                                          <p:spTgt spid="94">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25"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Community Benefits Agreement (CBA)? </a:t>
            </a:r>
            <a:endParaRPr/>
          </a:p>
        </p:txBody>
      </p:sp>
      <p:sp>
        <p:nvSpPr>
          <p:cNvPr id="100" name="Google Shape;100;p18"/>
          <p:cNvSpPr txBox="1"/>
          <p:nvPr>
            <p:ph idx="1" type="body"/>
          </p:nvPr>
        </p:nvSpPr>
        <p:spPr>
          <a:xfrm>
            <a:off x="311700" y="1505700"/>
            <a:ext cx="3999900" cy="3076200"/>
          </a:xfrm>
          <a:prstGeom prst="rect">
            <a:avLst/>
          </a:prstGeom>
        </p:spPr>
        <p:txBody>
          <a:bodyPr anchorCtr="0" anchor="t" bIns="91425" lIns="91425" spcFirstLastPara="1" rIns="91425" wrap="square" tIns="91425">
            <a:normAutofit lnSpcReduction="10000"/>
          </a:bodyPr>
          <a:lstStyle/>
          <a:p>
            <a:pPr indent="-311150" lvl="0" marL="457200" rtl="0" algn="l">
              <a:spcBef>
                <a:spcPts val="0"/>
              </a:spcBef>
              <a:spcAft>
                <a:spcPts val="0"/>
              </a:spcAft>
              <a:buSzPts val="1300"/>
              <a:buChar char="●"/>
            </a:pPr>
            <a:r>
              <a:rPr lang="en"/>
              <a:t>A CBA is a private contract between a community and a developer by which the community negotiates directly with a developer to decide on what benefits the community would like to see out of the project. </a:t>
            </a:r>
            <a:endParaRPr/>
          </a:p>
          <a:p>
            <a:pPr indent="-311150" lvl="0" marL="457200" rtl="0" algn="l">
              <a:spcBef>
                <a:spcPts val="0"/>
              </a:spcBef>
              <a:spcAft>
                <a:spcPts val="0"/>
              </a:spcAft>
              <a:buSzPts val="1300"/>
              <a:buChar char="●"/>
            </a:pPr>
            <a:r>
              <a:rPr lang="en"/>
              <a:t>CBAs can only be effective if there is popular buy-in from the community to negotiate </a:t>
            </a:r>
            <a:r>
              <a:rPr lang="en"/>
              <a:t>the</a:t>
            </a:r>
            <a:r>
              <a:rPr lang="en"/>
              <a:t> contract. If there is no consensus in community about a development, a community would need to consider whether to enter into CBA or work to reject the development proposal. </a:t>
            </a:r>
            <a:endParaRPr/>
          </a:p>
        </p:txBody>
      </p:sp>
      <p:sp>
        <p:nvSpPr>
          <p:cNvPr id="101" name="Google Shape;101;p18"/>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fontScale="92500" lnSpcReduction="20000"/>
          </a:bodyPr>
          <a:lstStyle/>
          <a:p>
            <a:pPr indent="-304958" lvl="0" marL="457200" rtl="0" algn="l">
              <a:spcBef>
                <a:spcPts val="0"/>
              </a:spcBef>
              <a:spcAft>
                <a:spcPts val="0"/>
              </a:spcAft>
              <a:buSzPct val="100000"/>
              <a:buChar char="●"/>
            </a:pPr>
            <a:r>
              <a:rPr lang="en"/>
              <a:t>CBAs can include hiring and wage agreements for community, asks for grocery stores, food co-ops and community space. CBAs can even ask the developer directly for ownership of land on the site. </a:t>
            </a:r>
            <a:endParaRPr/>
          </a:p>
          <a:p>
            <a:pPr indent="-304958" lvl="0" marL="457200" rtl="0" algn="l">
              <a:spcBef>
                <a:spcPts val="0"/>
              </a:spcBef>
              <a:spcAft>
                <a:spcPts val="0"/>
              </a:spcAft>
              <a:buSzPct val="100000"/>
              <a:buChar char="●"/>
            </a:pPr>
            <a:r>
              <a:rPr lang="en"/>
              <a:t>The City of Charlotte is using Detroit’s Community Benefits Ordinance (CBO) as a case study whereby there are districts in the City where a developer must contact a community first to enter process.</a:t>
            </a:r>
            <a:endParaRPr/>
          </a:p>
          <a:p>
            <a:pPr indent="-304958" lvl="0" marL="457200" rtl="0" algn="l">
              <a:spcBef>
                <a:spcPts val="0"/>
              </a:spcBef>
              <a:spcAft>
                <a:spcPts val="0"/>
              </a:spcAft>
              <a:buSzPct val="100000"/>
              <a:buChar char="●"/>
            </a:pPr>
            <a:r>
              <a:rPr lang="en"/>
              <a:t>Asheville, NC recently instituted a “Public Benefits Table” into hotel development districts where hotel developers have to pick from a list of public benefits to provide to community or else undergo rezoning legislative process with the City of Asheville.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animEffect filter="fade" transition="in">
                                      <p:cBhvr>
                                        <p:cTn dur="1000"/>
                                        <p:tgtEl>
                                          <p:spTgt spid="1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1" st="1"/>
                                            </p:txEl>
                                          </p:spTgt>
                                        </p:tgtEl>
                                        <p:attrNameLst>
                                          <p:attrName>style.visibility</p:attrName>
                                        </p:attrNameLst>
                                      </p:cBhvr>
                                      <p:to>
                                        <p:strVal val="visible"/>
                                      </p:to>
                                    </p:set>
                                    <p:animEffect filter="fade" transition="in">
                                      <p:cBhvr>
                                        <p:cTn dur="1000"/>
                                        <p:tgtEl>
                                          <p:spTgt spid="1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animEffect filter="fade" transition="in">
                                      <p:cBhvr>
                                        <p:cTn dur="1000"/>
                                        <p:tgtEl>
                                          <p:spTgt spid="1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1" st="1"/>
                                            </p:txEl>
                                          </p:spTgt>
                                        </p:tgtEl>
                                        <p:attrNameLst>
                                          <p:attrName>style.visibility</p:attrName>
                                        </p:attrNameLst>
                                      </p:cBhvr>
                                      <p:to>
                                        <p:strVal val="visible"/>
                                      </p:to>
                                    </p:set>
                                    <p:animEffect filter="fade" transition="in">
                                      <p:cBhvr>
                                        <p:cTn dur="1000"/>
                                        <p:tgtEl>
                                          <p:spTgt spid="1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2" st="2"/>
                                            </p:txEl>
                                          </p:spTgt>
                                        </p:tgtEl>
                                        <p:attrNameLst>
                                          <p:attrName>style.visibility</p:attrName>
                                        </p:attrNameLst>
                                      </p:cBhvr>
                                      <p:to>
                                        <p:strVal val="visible"/>
                                      </p:to>
                                    </p:set>
                                    <p:animEffect filter="fade" transition="in">
                                      <p:cBhvr>
                                        <p:cTn dur="1000"/>
                                        <p:tgtEl>
                                          <p:spTgt spid="10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do CBAs matter?</a:t>
            </a:r>
            <a:endParaRPr/>
          </a:p>
        </p:txBody>
      </p:sp>
      <p:sp>
        <p:nvSpPr>
          <p:cNvPr id="107" name="Google Shape;107;p19"/>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Increasing</a:t>
            </a:r>
            <a:r>
              <a:rPr lang="en"/>
              <a:t> community ownership in </a:t>
            </a:r>
            <a:r>
              <a:rPr lang="en"/>
              <a:t>development</a:t>
            </a:r>
            <a:endParaRPr/>
          </a:p>
          <a:p>
            <a:pPr indent="0" lvl="0" marL="0" rtl="0" algn="l">
              <a:spcBef>
                <a:spcPts val="1200"/>
              </a:spcBef>
              <a:spcAft>
                <a:spcPts val="0"/>
              </a:spcAft>
              <a:buNone/>
            </a:pPr>
            <a:r>
              <a:rPr lang="en"/>
              <a:t>A pathway for </a:t>
            </a:r>
            <a:r>
              <a:rPr lang="en"/>
              <a:t>developing</a:t>
            </a:r>
            <a:r>
              <a:rPr lang="en"/>
              <a:t> more affordable housing</a:t>
            </a:r>
            <a:endParaRPr/>
          </a:p>
          <a:p>
            <a:pPr indent="0" lvl="0" marL="0" rtl="0" algn="l">
              <a:spcBef>
                <a:spcPts val="1200"/>
              </a:spcBef>
              <a:spcAft>
                <a:spcPts val="0"/>
              </a:spcAft>
              <a:buNone/>
            </a:pPr>
            <a:r>
              <a:rPr lang="en"/>
              <a:t>Creating more amenities in neighborhoods that are food deserts and lack essential goods and services</a:t>
            </a:r>
            <a:endParaRPr/>
          </a:p>
          <a:p>
            <a:pPr indent="0" lvl="0" marL="0" rtl="0" algn="l">
              <a:spcBef>
                <a:spcPts val="1200"/>
              </a:spcBef>
              <a:spcAft>
                <a:spcPts val="1200"/>
              </a:spcAft>
              <a:buNone/>
            </a:pPr>
            <a:r>
              <a:rPr lang="en"/>
              <a:t> A tool for tailoring </a:t>
            </a:r>
            <a:r>
              <a:rPr lang="en"/>
              <a:t>development</a:t>
            </a:r>
            <a:r>
              <a:rPr lang="en"/>
              <a:t> to the needs of specific neighborhoods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1000"/>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1000"/>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1000"/>
                                        <p:tgtEl>
                                          <p:spTgt spid="1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3" st="3"/>
                                            </p:txEl>
                                          </p:spTgt>
                                        </p:tgtEl>
                                        <p:attrNameLst>
                                          <p:attrName>style.visibility</p:attrName>
                                        </p:attrNameLst>
                                      </p:cBhvr>
                                      <p:to>
                                        <p:strVal val="visible"/>
                                      </p:to>
                                    </p:set>
                                    <p:animEffect filter="fade" transition="in">
                                      <p:cBhvr>
                                        <p:cTn dur="1000"/>
                                        <p:tgtEl>
                                          <p:spTgt spid="10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Asheville Hotel Development District and Reparations Fund </a:t>
            </a:r>
            <a:endParaRPr/>
          </a:p>
        </p:txBody>
      </p:sp>
      <p:sp>
        <p:nvSpPr>
          <p:cNvPr id="113" name="Google Shape;113;p20"/>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Asheville utilizes a CBA process in the form of a Public Benefits Table for its Hotel Overlay District (Asheville UDO 7-9-7) </a:t>
            </a:r>
            <a:endParaRPr/>
          </a:p>
          <a:p>
            <a:pPr indent="0" lvl="0" marL="0" rtl="0" algn="l">
              <a:spcBef>
                <a:spcPts val="1200"/>
              </a:spcBef>
              <a:spcAft>
                <a:spcPts val="0"/>
              </a:spcAft>
              <a:buNone/>
            </a:pPr>
            <a:r>
              <a:t/>
            </a:r>
            <a:endParaRPr/>
          </a:p>
          <a:p>
            <a:pPr indent="-311150" lvl="0" marL="457200" rtl="0" algn="l">
              <a:spcBef>
                <a:spcPts val="1200"/>
              </a:spcBef>
              <a:spcAft>
                <a:spcPts val="0"/>
              </a:spcAft>
              <a:buSzPts val="1300"/>
              <a:buChar char="●"/>
            </a:pPr>
            <a:r>
              <a:rPr lang="en"/>
              <a:t>The Public Benefits Table lists specific conditions a developer must meet based on a points system. At least 50% of those points must come from either affordable housing or contribution to a Reparations Fund. </a:t>
            </a:r>
            <a:endParaRPr/>
          </a:p>
          <a:p>
            <a:pPr indent="0" lvl="0" marL="0" rtl="0" algn="l">
              <a:spcBef>
                <a:spcPts val="1200"/>
              </a:spcBef>
              <a:spcAft>
                <a:spcPts val="0"/>
              </a:spcAft>
              <a:buNone/>
            </a:pPr>
            <a:r>
              <a:t/>
            </a:r>
            <a:endParaRPr/>
          </a:p>
          <a:p>
            <a:pPr indent="-311150" lvl="0" marL="457200" rtl="0" algn="l">
              <a:spcBef>
                <a:spcPts val="1200"/>
              </a:spcBef>
              <a:spcAft>
                <a:spcPts val="0"/>
              </a:spcAft>
              <a:buSzPts val="1300"/>
              <a:buChar char="●"/>
            </a:pPr>
            <a:r>
              <a:rPr lang="en"/>
              <a:t>A newly formed Design and Review Committee is tasked with ensuring hotels built within these districts conform to the Benefits table.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0" st="0"/>
                                            </p:txEl>
                                          </p:spTgt>
                                        </p:tgtEl>
                                        <p:attrNameLst>
                                          <p:attrName>style.visibility</p:attrName>
                                        </p:attrNameLst>
                                      </p:cBhvr>
                                      <p:to>
                                        <p:strVal val="visible"/>
                                      </p:to>
                                    </p:set>
                                    <p:animEffect filter="fade" transition="in">
                                      <p:cBhvr>
                                        <p:cTn dur="1000"/>
                                        <p:tgtEl>
                                          <p:spTgt spid="1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1" st="1"/>
                                            </p:txEl>
                                          </p:spTgt>
                                        </p:tgtEl>
                                        <p:attrNameLst>
                                          <p:attrName>style.visibility</p:attrName>
                                        </p:attrNameLst>
                                      </p:cBhvr>
                                      <p:to>
                                        <p:strVal val="visible"/>
                                      </p:to>
                                    </p:set>
                                    <p:animEffect filter="fade" transition="in">
                                      <p:cBhvr>
                                        <p:cTn dur="1000"/>
                                        <p:tgtEl>
                                          <p:spTgt spid="1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2" st="2"/>
                                            </p:txEl>
                                          </p:spTgt>
                                        </p:tgtEl>
                                        <p:attrNameLst>
                                          <p:attrName>style.visibility</p:attrName>
                                        </p:attrNameLst>
                                      </p:cBhvr>
                                      <p:to>
                                        <p:strVal val="visible"/>
                                      </p:to>
                                    </p:set>
                                    <p:animEffect filter="fade" transition="in">
                                      <p:cBhvr>
                                        <p:cTn dur="1000"/>
                                        <p:tgtEl>
                                          <p:spTgt spid="1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3" st="3"/>
                                            </p:txEl>
                                          </p:spTgt>
                                        </p:tgtEl>
                                        <p:attrNameLst>
                                          <p:attrName>style.visibility</p:attrName>
                                        </p:attrNameLst>
                                      </p:cBhvr>
                                      <p:to>
                                        <p:strVal val="visible"/>
                                      </p:to>
                                    </p:set>
                                    <p:animEffect filter="fade" transition="in">
                                      <p:cBhvr>
                                        <p:cTn dur="1000"/>
                                        <p:tgtEl>
                                          <p:spTgt spid="1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4" st="4"/>
                                            </p:txEl>
                                          </p:spTgt>
                                        </p:tgtEl>
                                        <p:attrNameLst>
                                          <p:attrName>style.visibility</p:attrName>
                                        </p:attrNameLst>
                                      </p:cBhvr>
                                      <p:to>
                                        <p:strVal val="visible"/>
                                      </p:to>
                                    </p:set>
                                    <p:animEffect filter="fade" transition="in">
                                      <p:cBhvr>
                                        <p:cTn dur="1000"/>
                                        <p:tgtEl>
                                          <p:spTgt spid="11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262650"/>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can we strengthen CBAs and thus community input and ownership in Charlotte 2040? </a:t>
            </a:r>
            <a:endParaRPr/>
          </a:p>
        </p:txBody>
      </p:sp>
      <p:sp>
        <p:nvSpPr>
          <p:cNvPr id="119" name="Google Shape;119;p21"/>
          <p:cNvSpPr txBox="1"/>
          <p:nvPr>
            <p:ph idx="1" type="body"/>
          </p:nvPr>
        </p:nvSpPr>
        <p:spPr>
          <a:xfrm>
            <a:off x="311700" y="1505700"/>
            <a:ext cx="3999900" cy="3076200"/>
          </a:xfrm>
          <a:prstGeom prst="rect">
            <a:avLst/>
          </a:prstGeom>
        </p:spPr>
        <p:txBody>
          <a:bodyPr anchorCtr="0" anchor="t" bIns="91425" lIns="91425" spcFirstLastPara="1" rIns="91425" wrap="square" tIns="91425">
            <a:normAutofit lnSpcReduction="20000"/>
          </a:bodyPr>
          <a:lstStyle/>
          <a:p>
            <a:pPr indent="-311150" lvl="0" marL="457200" rtl="0" algn="l">
              <a:spcBef>
                <a:spcPts val="0"/>
              </a:spcBef>
              <a:spcAft>
                <a:spcPts val="0"/>
              </a:spcAft>
              <a:buSzPts val="1300"/>
              <a:buChar char="●"/>
            </a:pPr>
            <a:r>
              <a:rPr lang="en"/>
              <a:t>The Charlotte Community Benefits Coalition (CBC) is made up of 30+ neighborhoods and nonprofits that have asked the City of Charlotte to commission an anti-displacement stakeholder group as well as strengthen language and develop new process for CBAs. </a:t>
            </a:r>
            <a:endParaRPr/>
          </a:p>
          <a:p>
            <a:pPr indent="0" lvl="0" marL="0" rtl="0" algn="l">
              <a:spcBef>
                <a:spcPts val="1200"/>
              </a:spcBef>
              <a:spcAft>
                <a:spcPts val="0"/>
              </a:spcAft>
              <a:buNone/>
            </a:pPr>
            <a:r>
              <a:t/>
            </a:r>
            <a:endParaRPr/>
          </a:p>
          <a:p>
            <a:pPr indent="-311150" lvl="0" marL="457200" rtl="0" algn="l">
              <a:spcBef>
                <a:spcPts val="1200"/>
              </a:spcBef>
              <a:spcAft>
                <a:spcPts val="0"/>
              </a:spcAft>
              <a:buSzPts val="1300"/>
              <a:buChar char="●"/>
            </a:pPr>
            <a:r>
              <a:rPr lang="en"/>
              <a:t>The CBC has asked for the City to create Community Benefits Zones where each section of the city has a deliberative body of different neighborhoods that would decide collectively whether or not to pursue project. </a:t>
            </a:r>
            <a:endParaRPr/>
          </a:p>
        </p:txBody>
      </p:sp>
      <p:sp>
        <p:nvSpPr>
          <p:cNvPr id="120" name="Google Shape;120;p21"/>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The UDO, which is the actual regulatory tool of Charlotte 2040, would need to include provisions in zoning districts much like in Detroit and Asheville that would make certain overlay districts contingent on developers entering into CBAs.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animEffect filter="fade" transition="in">
                                      <p:cBhvr>
                                        <p:cTn dur="1000"/>
                                        <p:tgtEl>
                                          <p:spTgt spid="1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animEffect filter="fade" transition="in">
                                      <p:cBhvr>
                                        <p:cTn dur="1000"/>
                                        <p:tgtEl>
                                          <p:spTgt spid="1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animEffect filter="fade" transition="in">
                                      <p:cBhvr>
                                        <p:cTn dur="1000"/>
                                        <p:tgtEl>
                                          <p:spTgt spid="1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animEffect filter="fade" transition="in">
                                      <p:cBhvr>
                                        <p:cTn dur="1000"/>
                                        <p:tgtEl>
                                          <p:spTgt spid="12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